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anose="020B0604020202020204" charset="0"/>
      <p:regular r:id="rId13"/>
    </p:embeddedFont>
    <p:embeddedFont>
      <p:font typeface="Calibri" panose="020F0502020204030204" pitchFamily="34" charset="0"/>
      <p:regular r:id="rId14"/>
      <p:bold r:id="rId15"/>
      <p:italic r:id="rId16"/>
      <p:boldItalic r:id="rId17"/>
    </p:embeddedFont>
    <p:embeddedFont>
      <p:font typeface="Libre Baskervill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2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4.svg"/><Relationship Id="rId4" Type="http://schemas.openxmlformats.org/officeDocument/2006/relationships/image" Target="../media/image-6-2.sv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CosmoGuide AI: Your Ultimate Space SOS &amp; Exploration Partner</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Innovation Beyond Earth</a:t>
            </a:r>
            <a:endParaRPr lang="en-US" sz="1750" dirty="0"/>
          </a:p>
        </p:txBody>
      </p:sp>
      <p:pic>
        <p:nvPicPr>
          <p:cNvPr id="5" name="Picture 4"/>
          <p:cNvPicPr>
            <a:picLocks noChangeAspect="1"/>
          </p:cNvPicPr>
          <p:nvPr/>
        </p:nvPicPr>
        <p:blipFill>
          <a:blip r:embed="rId4"/>
          <a:stretch>
            <a:fillRect/>
          </a:stretch>
        </p:blipFill>
        <p:spPr>
          <a:xfrm>
            <a:off x="12893504" y="7629441"/>
            <a:ext cx="1736896" cy="6001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5633" y="1164550"/>
            <a:ext cx="8085534" cy="3779996"/>
          </a:xfrm>
          <a:prstGeom prst="rect">
            <a:avLst/>
          </a:prstGeom>
          <a:noFill/>
          <a:ln/>
        </p:spPr>
        <p:txBody>
          <a:bodyPr wrap="square" lIns="0" tIns="0" rIns="0" bIns="0" rtlCol="0" anchor="t"/>
          <a:lstStyle/>
          <a:p>
            <a:pPr marL="0" indent="0" algn="l">
              <a:lnSpc>
                <a:spcPts val="7400"/>
              </a:lnSpc>
              <a:buNone/>
            </a:pPr>
            <a:r>
              <a:rPr lang="en-US" sz="5950" dirty="0">
                <a:solidFill>
                  <a:srgbClr val="5C4E3D"/>
                </a:solidFill>
                <a:latin typeface="Libre Baskerville" pitchFamily="34" charset="0"/>
                <a:ea typeface="Libre Baskerville" pitchFamily="34" charset="-122"/>
                <a:cs typeface="Libre Baskerville" pitchFamily="34" charset="-120"/>
              </a:rPr>
              <a:t>Where Innovation, Courage, and Intelligence Unite to Explore the Infinite</a:t>
            </a:r>
            <a:endParaRPr lang="en-US" sz="5950" dirty="0"/>
          </a:p>
        </p:txBody>
      </p:sp>
      <p:sp>
        <p:nvSpPr>
          <p:cNvPr id="4" name="Text 1"/>
          <p:cNvSpPr/>
          <p:nvPr/>
        </p:nvSpPr>
        <p:spPr>
          <a:xfrm>
            <a:off x="6015633" y="5198286"/>
            <a:ext cx="8085534" cy="725805"/>
          </a:xfrm>
          <a:prstGeom prst="rect">
            <a:avLst/>
          </a:prstGeom>
          <a:noFill/>
          <a:ln/>
        </p:spPr>
        <p:txBody>
          <a:bodyPr wrap="square" lIns="0" tIns="0" rIns="0" bIns="0" rtlCol="0" anchor="t"/>
          <a:lstStyle/>
          <a:p>
            <a:pPr marL="0" indent="0" algn="l">
              <a:lnSpc>
                <a:spcPts val="1900"/>
              </a:lnSpc>
              <a:buNone/>
            </a:pPr>
            <a:r>
              <a:rPr lang="en-US" sz="2000" dirty="0">
                <a:solidFill>
                  <a:srgbClr val="454240"/>
                </a:solidFill>
                <a:latin typeface="DM Sans" pitchFamily="34" charset="0"/>
                <a:ea typeface="DM Sans" pitchFamily="34" charset="-122"/>
                <a:cs typeface="DM Sans" pitchFamily="34" charset="-120"/>
              </a:rPr>
              <a:t>CosmoGuide AI represents humanity's commitment to safe, intelligent, and ambitious space exploration. As we venture deeper into the cosmos, this guardian system ensures that every astronaut has the support, protection, and intelligence needed to return home safely—while pushing the boundaries of what's possible.</a:t>
            </a:r>
            <a:endParaRPr lang="en-US" sz="2000" dirty="0"/>
          </a:p>
        </p:txBody>
      </p:sp>
      <p:sp>
        <p:nvSpPr>
          <p:cNvPr id="5" name="Shape 2"/>
          <p:cNvSpPr/>
          <p:nvPr/>
        </p:nvSpPr>
        <p:spPr>
          <a:xfrm>
            <a:off x="6015633" y="6488601"/>
            <a:ext cx="8085534" cy="26432"/>
          </a:xfrm>
          <a:prstGeom prst="rect">
            <a:avLst/>
          </a:prstGeom>
          <a:solidFill>
            <a:srgbClr val="454240">
              <a:alpha val="50000"/>
            </a:srgbClr>
          </a:solidFill>
          <a:ln/>
        </p:spPr>
      </p:sp>
      <p:sp>
        <p:nvSpPr>
          <p:cNvPr id="6" name="Text 3"/>
          <p:cNvSpPr/>
          <p:nvPr/>
        </p:nvSpPr>
        <p:spPr>
          <a:xfrm>
            <a:off x="6015633" y="6716640"/>
            <a:ext cx="8085534" cy="725805"/>
          </a:xfrm>
          <a:prstGeom prst="rect">
            <a:avLst/>
          </a:prstGeom>
          <a:noFill/>
          <a:ln/>
        </p:spPr>
        <p:txBody>
          <a:bodyPr wrap="square" lIns="0" tIns="0" rIns="0" bIns="0" rtlCol="0" anchor="t"/>
          <a:lstStyle/>
          <a:p>
            <a:pPr marL="0" indent="0" algn="l">
              <a:lnSpc>
                <a:spcPts val="1900"/>
              </a:lnSpc>
              <a:buNone/>
            </a:pPr>
            <a:r>
              <a:rPr lang="en-US" sz="1600" b="1" dirty="0">
                <a:solidFill>
                  <a:srgbClr val="454240"/>
                </a:solidFill>
                <a:latin typeface="DM Sans" pitchFamily="34" charset="0"/>
                <a:ea typeface="DM Sans" pitchFamily="34" charset="-122"/>
                <a:cs typeface="DM Sans" pitchFamily="34" charset="-120"/>
              </a:rPr>
              <a:t>Developed with Vision and </a:t>
            </a:r>
            <a:r>
              <a:rPr lang="en-US" sz="1600" b="1" dirty="0" smtClean="0">
                <a:solidFill>
                  <a:srgbClr val="454240"/>
                </a:solidFill>
                <a:latin typeface="DM Sans" pitchFamily="34" charset="0"/>
                <a:ea typeface="DM Sans" pitchFamily="34" charset="-122"/>
                <a:cs typeface="DM Sans" pitchFamily="34" charset="-120"/>
              </a:rPr>
              <a:t>Excellence</a:t>
            </a:r>
          </a:p>
          <a:p>
            <a:pPr marL="0" indent="0" algn="l">
              <a:lnSpc>
                <a:spcPts val="1900"/>
              </a:lnSpc>
              <a:buNone/>
            </a:pPr>
            <a:r>
              <a:rPr lang="en-US" sz="1600" dirty="0" smtClean="0">
                <a:solidFill>
                  <a:srgbClr val="454240"/>
                </a:solidFill>
                <a:latin typeface="DM Sans" pitchFamily="34" charset="0"/>
                <a:ea typeface="DM Sans" pitchFamily="34" charset="-122"/>
                <a:cs typeface="DM Sans" pitchFamily="34" charset="-120"/>
              </a:rPr>
              <a:t>GD </a:t>
            </a:r>
            <a:r>
              <a:rPr lang="en-US" sz="1600" dirty="0">
                <a:solidFill>
                  <a:srgbClr val="454240"/>
                </a:solidFill>
                <a:latin typeface="DM Sans" pitchFamily="34" charset="0"/>
                <a:ea typeface="DM Sans" pitchFamily="34" charset="-122"/>
                <a:cs typeface="DM Sans" pitchFamily="34" charset="-120"/>
              </a:rPr>
              <a:t>Goenka Public School, Rohini Sector </a:t>
            </a:r>
            <a:r>
              <a:rPr lang="en-US" sz="1600" dirty="0" smtClean="0">
                <a:solidFill>
                  <a:srgbClr val="454240"/>
                </a:solidFill>
                <a:latin typeface="DM Sans" pitchFamily="34" charset="0"/>
                <a:ea typeface="DM Sans" pitchFamily="34" charset="-122"/>
                <a:cs typeface="DM Sans" pitchFamily="34" charset="-120"/>
              </a:rPr>
              <a:t>9</a:t>
            </a:r>
          </a:p>
          <a:p>
            <a:pPr marL="0" indent="0" algn="l">
              <a:lnSpc>
                <a:spcPts val="1900"/>
              </a:lnSpc>
              <a:buNone/>
            </a:pPr>
            <a:r>
              <a:rPr lang="en-US" sz="1600" dirty="0" smtClean="0">
                <a:solidFill>
                  <a:srgbClr val="454240"/>
                </a:solidFill>
                <a:latin typeface="DM Sans" pitchFamily="34" charset="0"/>
                <a:ea typeface="DM Sans" pitchFamily="34" charset="-122"/>
                <a:cs typeface="DM Sans" pitchFamily="34" charset="-120"/>
              </a:rPr>
              <a:t>Pioneering </a:t>
            </a:r>
            <a:r>
              <a:rPr lang="en-US" sz="1600" dirty="0">
                <a:solidFill>
                  <a:srgbClr val="454240"/>
                </a:solidFill>
                <a:latin typeface="DM Sans" pitchFamily="34" charset="0"/>
                <a:ea typeface="DM Sans" pitchFamily="34" charset="-122"/>
                <a:cs typeface="DM Sans" pitchFamily="34" charset="-120"/>
              </a:rPr>
              <a:t>Innovation for Tomorrow's Space Explorers</a:t>
            </a:r>
            <a:endParaRPr lang="en-US" sz="1600" dirty="0"/>
          </a:p>
        </p:txBody>
      </p:sp>
      <p:pic>
        <p:nvPicPr>
          <p:cNvPr id="7" name="Picture 6"/>
          <p:cNvPicPr>
            <a:picLocks noChangeAspect="1"/>
          </p:cNvPicPr>
          <p:nvPr/>
        </p:nvPicPr>
        <p:blipFill>
          <a:blip r:embed="rId4"/>
          <a:stretch>
            <a:fillRect/>
          </a:stretch>
        </p:blipFill>
        <p:spPr>
          <a:xfrm>
            <a:off x="12893504" y="7629441"/>
            <a:ext cx="1736896" cy="600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893504" y="7629441"/>
            <a:ext cx="1736896" cy="600159"/>
          </a:xfrm>
          <a:prstGeom prst="rect">
            <a:avLst/>
          </a:prstGeom>
        </p:spPr>
      </p:pic>
      <p:sp>
        <p:nvSpPr>
          <p:cNvPr id="2" name="Text 0"/>
          <p:cNvSpPr/>
          <p:nvPr/>
        </p:nvSpPr>
        <p:spPr>
          <a:xfrm>
            <a:off x="613410" y="481965"/>
            <a:ext cx="8656082" cy="547688"/>
          </a:xfrm>
          <a:prstGeom prst="rect">
            <a:avLst/>
          </a:prstGeom>
          <a:noFill/>
          <a:ln/>
        </p:spPr>
        <p:txBody>
          <a:bodyPr wrap="none" lIns="0" tIns="0" rIns="0" bIns="0" rtlCol="0" anchor="t"/>
          <a:lstStyle/>
          <a:p>
            <a:pPr marL="0" indent="0" algn="l">
              <a:lnSpc>
                <a:spcPts val="4300"/>
              </a:lnSpc>
              <a:buNone/>
            </a:pPr>
            <a:r>
              <a:rPr lang="en-US" sz="3450" dirty="0">
                <a:solidFill>
                  <a:srgbClr val="5C4E3D"/>
                </a:solidFill>
                <a:latin typeface="Libre Baskerville" pitchFamily="34" charset="0"/>
                <a:ea typeface="Libre Baskerville" pitchFamily="34" charset="-122"/>
                <a:cs typeface="Libre Baskerville" pitchFamily="34" charset="-120"/>
              </a:rPr>
              <a:t>Redefining Safety in the Final Frontier</a:t>
            </a:r>
            <a:endParaRPr lang="en-US" sz="3450" dirty="0"/>
          </a:p>
        </p:txBody>
      </p:sp>
      <p:sp>
        <p:nvSpPr>
          <p:cNvPr id="3" name="Text 1"/>
          <p:cNvSpPr/>
          <p:nvPr/>
        </p:nvSpPr>
        <p:spPr>
          <a:xfrm>
            <a:off x="613410" y="1467803"/>
            <a:ext cx="2628900" cy="328613"/>
          </a:xfrm>
          <a:prstGeom prst="rect">
            <a:avLst/>
          </a:prstGeom>
          <a:noFill/>
          <a:ln/>
        </p:spPr>
        <p:txBody>
          <a:bodyPr wrap="none" lIns="0" tIns="0" rIns="0" bIns="0" rtlCol="0" anchor="t"/>
          <a:lstStyle/>
          <a:p>
            <a:pPr marL="0" indent="0" algn="l">
              <a:lnSpc>
                <a:spcPts val="2550"/>
              </a:lnSpc>
              <a:buNone/>
            </a:pPr>
            <a:r>
              <a:rPr lang="en-US" sz="2050" dirty="0">
                <a:solidFill>
                  <a:srgbClr val="5C4E3D"/>
                </a:solidFill>
                <a:latin typeface="Libre Baskerville" pitchFamily="34" charset="0"/>
                <a:ea typeface="Libre Baskerville" pitchFamily="34" charset="-122"/>
                <a:cs typeface="Libre Baskerville" pitchFamily="34" charset="-120"/>
              </a:rPr>
              <a:t>Our Mission</a:t>
            </a:r>
            <a:endParaRPr lang="en-US" sz="2050" dirty="0"/>
          </a:p>
        </p:txBody>
      </p:sp>
      <p:sp>
        <p:nvSpPr>
          <p:cNvPr id="4" name="Text 2"/>
          <p:cNvSpPr/>
          <p:nvPr/>
        </p:nvSpPr>
        <p:spPr>
          <a:xfrm>
            <a:off x="613410" y="1971675"/>
            <a:ext cx="5796439" cy="841177"/>
          </a:xfrm>
          <a:prstGeom prst="rect">
            <a:avLst/>
          </a:prstGeom>
          <a:noFill/>
          <a:ln/>
        </p:spPr>
        <p:txBody>
          <a:bodyPr wrap="square" lIns="0" tIns="0" rIns="0" bIns="0" rtlCol="0" anchor="t"/>
          <a:lstStyle/>
          <a:p>
            <a:pPr marL="0" indent="0" algn="l">
              <a:lnSpc>
                <a:spcPts val="2200"/>
              </a:lnSpc>
              <a:buNone/>
            </a:pPr>
            <a:r>
              <a:rPr lang="en-US" sz="2000" dirty="0">
                <a:solidFill>
                  <a:srgbClr val="454240"/>
                </a:solidFill>
                <a:latin typeface="DM Sans" pitchFamily="34" charset="0"/>
                <a:ea typeface="DM Sans" pitchFamily="34" charset="-122"/>
                <a:cs typeface="DM Sans" pitchFamily="34" charset="-120"/>
              </a:rPr>
              <a:t>CosmoGuide AI represents a quantum leap in space exploration technology—an intelligent companion system designed to protect and empower astronauts during critical missions beyond Earth's orbit.</a:t>
            </a:r>
            <a:endParaRPr lang="en-US" sz="2000" dirty="0"/>
          </a:p>
        </p:txBody>
      </p:sp>
      <p:sp>
        <p:nvSpPr>
          <p:cNvPr id="5" name="Text 3"/>
          <p:cNvSpPr/>
          <p:nvPr/>
        </p:nvSpPr>
        <p:spPr>
          <a:xfrm>
            <a:off x="613409" y="3569579"/>
            <a:ext cx="5796439" cy="841177"/>
          </a:xfrm>
          <a:prstGeom prst="rect">
            <a:avLst/>
          </a:prstGeom>
          <a:noFill/>
          <a:ln/>
        </p:spPr>
        <p:txBody>
          <a:bodyPr wrap="square" lIns="0" tIns="0" rIns="0" bIns="0" rtlCol="0" anchor="t"/>
          <a:lstStyle/>
          <a:p>
            <a:pPr marL="0" indent="0" algn="l">
              <a:lnSpc>
                <a:spcPts val="2200"/>
              </a:lnSpc>
              <a:buNone/>
            </a:pPr>
            <a:r>
              <a:rPr lang="en-US" sz="2000" dirty="0">
                <a:solidFill>
                  <a:srgbClr val="454240"/>
                </a:solidFill>
                <a:latin typeface="DM Sans" pitchFamily="34" charset="0"/>
                <a:ea typeface="DM Sans" pitchFamily="34" charset="-122"/>
                <a:cs typeface="DM Sans" pitchFamily="34" charset="-120"/>
              </a:rPr>
              <a:t>By harnessing advanced artificial intelligence, real-time diagnostics, and predictive analytics, we're creating a guardian angel for humanity's boldest journeys into the cosmos.</a:t>
            </a:r>
            <a:endParaRPr lang="en-US" sz="2000" dirty="0"/>
          </a:p>
        </p:txBody>
      </p:sp>
      <p:pic>
        <p:nvPicPr>
          <p:cNvPr id="6" name="Image 0" descr="preencoded.png"/>
          <p:cNvPicPr>
            <a:picLocks noChangeAspect="1"/>
          </p:cNvPicPr>
          <p:nvPr/>
        </p:nvPicPr>
        <p:blipFill>
          <a:blip r:embed="rId4"/>
          <a:stretch>
            <a:fillRect/>
          </a:stretch>
        </p:blipFill>
        <p:spPr>
          <a:xfrm>
            <a:off x="6844903" y="1489710"/>
            <a:ext cx="7179588" cy="71795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83983"/>
            <a:ext cx="12711589"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Inspired by Visionaries Who Dare to Dream</a:t>
            </a:r>
            <a:endParaRPr lang="en-US" sz="4450" dirty="0"/>
          </a:p>
        </p:txBody>
      </p:sp>
      <p:sp>
        <p:nvSpPr>
          <p:cNvPr id="3" name="Shape 1"/>
          <p:cNvSpPr/>
          <p:nvPr/>
        </p:nvSpPr>
        <p:spPr>
          <a:xfrm>
            <a:off x="793790" y="2546390"/>
            <a:ext cx="4196358" cy="3318153"/>
          </a:xfrm>
          <a:prstGeom prst="roundRect">
            <a:avLst>
              <a:gd name="adj" fmla="val 2871"/>
            </a:avLst>
          </a:prstGeom>
          <a:solidFill>
            <a:srgbClr val="F7EDD4"/>
          </a:solidFill>
          <a:ln w="7620">
            <a:solidFill>
              <a:srgbClr val="DDD3BA"/>
            </a:solidFill>
            <a:prstDash val="solid"/>
          </a:ln>
        </p:spPr>
      </p:sp>
      <p:sp>
        <p:nvSpPr>
          <p:cNvPr id="4" name="Shape 2"/>
          <p:cNvSpPr/>
          <p:nvPr/>
        </p:nvSpPr>
        <p:spPr>
          <a:xfrm>
            <a:off x="1028224" y="2780824"/>
            <a:ext cx="680442" cy="680442"/>
          </a:xfrm>
          <a:prstGeom prst="roundRect">
            <a:avLst>
              <a:gd name="adj" fmla="val 13436980"/>
            </a:avLst>
          </a:prstGeom>
          <a:solidFill>
            <a:srgbClr val="B88E23"/>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215390" y="2967871"/>
            <a:ext cx="306110" cy="306110"/>
          </a:xfrm>
          <a:prstGeom prst="rect">
            <a:avLst/>
          </a:prstGeom>
        </p:spPr>
      </p:pic>
      <p:sp>
        <p:nvSpPr>
          <p:cNvPr id="6" name="Text 3"/>
          <p:cNvSpPr/>
          <p:nvPr/>
        </p:nvSpPr>
        <p:spPr>
          <a:xfrm>
            <a:off x="1028224" y="3688080"/>
            <a:ext cx="340554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Narendra Modi's Vision</a:t>
            </a:r>
            <a:endParaRPr lang="en-US" sz="2200" dirty="0"/>
          </a:p>
        </p:txBody>
      </p:sp>
      <p:sp>
        <p:nvSpPr>
          <p:cNvPr id="7" name="Text 4"/>
          <p:cNvSpPr/>
          <p:nvPr/>
        </p:nvSpPr>
        <p:spPr>
          <a:xfrm>
            <a:off x="1028224" y="417849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"Innovation for humanity's progress—technology that serves every individual, from Earth to the stars."</a:t>
            </a:r>
            <a:endParaRPr lang="en-US" sz="1750" dirty="0"/>
          </a:p>
        </p:txBody>
      </p:sp>
      <p:sp>
        <p:nvSpPr>
          <p:cNvPr id="8" name="Shape 5"/>
          <p:cNvSpPr/>
          <p:nvPr/>
        </p:nvSpPr>
        <p:spPr>
          <a:xfrm>
            <a:off x="5216962" y="2546390"/>
            <a:ext cx="4196358" cy="3318153"/>
          </a:xfrm>
          <a:prstGeom prst="roundRect">
            <a:avLst>
              <a:gd name="adj" fmla="val 2871"/>
            </a:avLst>
          </a:prstGeom>
          <a:solidFill>
            <a:srgbClr val="F7EDD4"/>
          </a:solidFill>
          <a:ln w="7620">
            <a:solidFill>
              <a:srgbClr val="DDD3BA"/>
            </a:solidFill>
            <a:prstDash val="solid"/>
          </a:ln>
        </p:spPr>
      </p:sp>
      <p:sp>
        <p:nvSpPr>
          <p:cNvPr id="9" name="Shape 6"/>
          <p:cNvSpPr/>
          <p:nvPr/>
        </p:nvSpPr>
        <p:spPr>
          <a:xfrm>
            <a:off x="5451396" y="2780824"/>
            <a:ext cx="680442" cy="680442"/>
          </a:xfrm>
          <a:prstGeom prst="roundRect">
            <a:avLst>
              <a:gd name="adj" fmla="val 13436980"/>
            </a:avLst>
          </a:prstGeom>
          <a:solidFill>
            <a:srgbClr val="B88E23"/>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638562" y="2967871"/>
            <a:ext cx="306110" cy="306110"/>
          </a:xfrm>
          <a:prstGeom prst="rect">
            <a:avLst/>
          </a:prstGeom>
        </p:spPr>
      </p:pic>
      <p:sp>
        <p:nvSpPr>
          <p:cNvPr id="11" name="Text 7"/>
          <p:cNvSpPr/>
          <p:nvPr/>
        </p:nvSpPr>
        <p:spPr>
          <a:xfrm>
            <a:off x="5451396" y="3688080"/>
            <a:ext cx="31979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Elon Musk's Ambition</a:t>
            </a:r>
            <a:endParaRPr lang="en-US" sz="2200" dirty="0"/>
          </a:p>
        </p:txBody>
      </p:sp>
      <p:sp>
        <p:nvSpPr>
          <p:cNvPr id="12" name="Text 8"/>
          <p:cNvSpPr/>
          <p:nvPr/>
        </p:nvSpPr>
        <p:spPr>
          <a:xfrm>
            <a:off x="5451396" y="4178498"/>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"Making life multi-planetary through relentless innovation in space exploration and artificial intelligence."</a:t>
            </a:r>
            <a:endParaRPr lang="en-US" sz="1750" dirty="0"/>
          </a:p>
        </p:txBody>
      </p:sp>
      <p:sp>
        <p:nvSpPr>
          <p:cNvPr id="13" name="Shape 9"/>
          <p:cNvSpPr/>
          <p:nvPr/>
        </p:nvSpPr>
        <p:spPr>
          <a:xfrm>
            <a:off x="9640133" y="2546390"/>
            <a:ext cx="4196358" cy="3318153"/>
          </a:xfrm>
          <a:prstGeom prst="roundRect">
            <a:avLst>
              <a:gd name="adj" fmla="val 2871"/>
            </a:avLst>
          </a:prstGeom>
          <a:solidFill>
            <a:srgbClr val="F7EDD4"/>
          </a:solidFill>
          <a:ln w="7620">
            <a:solidFill>
              <a:srgbClr val="DDD3BA"/>
            </a:solidFill>
            <a:prstDash val="solid"/>
          </a:ln>
        </p:spPr>
      </p:sp>
      <p:sp>
        <p:nvSpPr>
          <p:cNvPr id="14" name="Shape 10"/>
          <p:cNvSpPr/>
          <p:nvPr/>
        </p:nvSpPr>
        <p:spPr>
          <a:xfrm>
            <a:off x="9874568" y="2780824"/>
            <a:ext cx="680442" cy="680442"/>
          </a:xfrm>
          <a:prstGeom prst="roundRect">
            <a:avLst>
              <a:gd name="adj" fmla="val 13436980"/>
            </a:avLst>
          </a:prstGeom>
          <a:solidFill>
            <a:srgbClr val="B88E23"/>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061734" y="2967871"/>
            <a:ext cx="306110" cy="306110"/>
          </a:xfrm>
          <a:prstGeom prst="rect">
            <a:avLst/>
          </a:prstGeom>
        </p:spPr>
      </p:pic>
      <p:sp>
        <p:nvSpPr>
          <p:cNvPr id="16" name="Text 11"/>
          <p:cNvSpPr/>
          <p:nvPr/>
        </p:nvSpPr>
        <p:spPr>
          <a:xfrm>
            <a:off x="9874568" y="3688080"/>
            <a:ext cx="315539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Bill Gates' Philosophy</a:t>
            </a:r>
            <a:endParaRPr lang="en-US" sz="2200" dirty="0"/>
          </a:p>
        </p:txBody>
      </p:sp>
      <p:sp>
        <p:nvSpPr>
          <p:cNvPr id="17" name="Text 12"/>
          <p:cNvSpPr/>
          <p:nvPr/>
        </p:nvSpPr>
        <p:spPr>
          <a:xfrm>
            <a:off x="9874568" y="4178498"/>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"Leveraging technology for global betterment—creating systems that enhance human capability and safety."</a:t>
            </a:r>
            <a:endParaRPr lang="en-US" sz="1750" dirty="0"/>
          </a:p>
        </p:txBody>
      </p:sp>
      <p:sp>
        <p:nvSpPr>
          <p:cNvPr id="18" name="Text 13"/>
          <p:cNvSpPr/>
          <p:nvPr/>
        </p:nvSpPr>
        <p:spPr>
          <a:xfrm>
            <a:off x="793790" y="6119693"/>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454240"/>
                </a:solidFill>
                <a:latin typeface="DM Sans" pitchFamily="34" charset="0"/>
                <a:ea typeface="DM Sans" pitchFamily="34" charset="-122"/>
                <a:cs typeface="DM Sans" pitchFamily="34" charset="-120"/>
              </a:rPr>
              <a:t>CosmoGuide AI embodies these principles: innovation that transcends boundaries, courage to explore the unknown, and intelligence that safeguards human life.</a:t>
            </a:r>
            <a:endParaRPr lang="en-US" sz="2000" dirty="0"/>
          </a:p>
        </p:txBody>
      </p:sp>
      <p:pic>
        <p:nvPicPr>
          <p:cNvPr id="19" name="Picture 18"/>
          <p:cNvPicPr>
            <a:picLocks noChangeAspect="1"/>
          </p:cNvPicPr>
          <p:nvPr/>
        </p:nvPicPr>
        <p:blipFill>
          <a:blip r:embed="rId7"/>
          <a:stretch>
            <a:fillRect/>
          </a:stretch>
        </p:blipFill>
        <p:spPr>
          <a:xfrm>
            <a:off x="12893504" y="7629441"/>
            <a:ext cx="1736896" cy="6001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4525"/>
            <a:ext cx="12461081"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Core Intelligence: Five Pillars of Protection</a:t>
            </a:r>
            <a:endParaRPr lang="en-US" sz="4450" dirty="0"/>
          </a:p>
        </p:txBody>
      </p:sp>
      <p:sp>
        <p:nvSpPr>
          <p:cNvPr id="3" name="Text 1"/>
          <p:cNvSpPr/>
          <p:nvPr/>
        </p:nvSpPr>
        <p:spPr>
          <a:xfrm>
            <a:off x="793790" y="212693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01</a:t>
            </a:r>
            <a:endParaRPr lang="en-US" sz="1750" dirty="0"/>
          </a:p>
        </p:txBody>
      </p:sp>
      <p:sp>
        <p:nvSpPr>
          <p:cNvPr id="4" name="Shape 2"/>
          <p:cNvSpPr/>
          <p:nvPr/>
        </p:nvSpPr>
        <p:spPr>
          <a:xfrm>
            <a:off x="793790" y="2481977"/>
            <a:ext cx="4196358" cy="30480"/>
          </a:xfrm>
          <a:prstGeom prst="rect">
            <a:avLst/>
          </a:prstGeom>
          <a:solidFill>
            <a:srgbClr val="B88E23"/>
          </a:solidFill>
          <a:ln/>
        </p:spPr>
      </p:sp>
      <p:sp>
        <p:nvSpPr>
          <p:cNvPr id="5" name="Text 3"/>
          <p:cNvSpPr/>
          <p:nvPr/>
        </p:nvSpPr>
        <p:spPr>
          <a:xfrm>
            <a:off x="793790" y="2656284"/>
            <a:ext cx="4196358"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Emergency SOS &amp; Diagnostics</a:t>
            </a:r>
            <a:endParaRPr lang="en-US" sz="2200" dirty="0"/>
          </a:p>
        </p:txBody>
      </p:sp>
      <p:sp>
        <p:nvSpPr>
          <p:cNvPr id="6" name="Text 4"/>
          <p:cNvSpPr/>
          <p:nvPr/>
        </p:nvSpPr>
        <p:spPr>
          <a:xfrm>
            <a:off x="793790" y="3501033"/>
            <a:ext cx="4196358"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Instant threat detection, automated distress signals, and intelligent troubleshooting for critical system failures</a:t>
            </a:r>
            <a:endParaRPr lang="en-US" sz="1750" dirty="0"/>
          </a:p>
        </p:txBody>
      </p:sp>
      <p:sp>
        <p:nvSpPr>
          <p:cNvPr id="7" name="Text 5"/>
          <p:cNvSpPr/>
          <p:nvPr/>
        </p:nvSpPr>
        <p:spPr>
          <a:xfrm>
            <a:off x="5216962" y="212693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02</a:t>
            </a:r>
            <a:endParaRPr lang="en-US" sz="1750" dirty="0"/>
          </a:p>
        </p:txBody>
      </p:sp>
      <p:sp>
        <p:nvSpPr>
          <p:cNvPr id="8" name="Shape 6"/>
          <p:cNvSpPr/>
          <p:nvPr/>
        </p:nvSpPr>
        <p:spPr>
          <a:xfrm>
            <a:off x="5216962" y="2481977"/>
            <a:ext cx="4196358" cy="30480"/>
          </a:xfrm>
          <a:prstGeom prst="rect">
            <a:avLst/>
          </a:prstGeom>
          <a:solidFill>
            <a:srgbClr val="B88E23"/>
          </a:solidFill>
          <a:ln/>
        </p:spPr>
      </p:sp>
      <p:sp>
        <p:nvSpPr>
          <p:cNvPr id="9" name="Text 7"/>
          <p:cNvSpPr/>
          <p:nvPr/>
        </p:nvSpPr>
        <p:spPr>
          <a:xfrm>
            <a:off x="5216962" y="2656284"/>
            <a:ext cx="4196358"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Health Monitoring &amp; Life-Support Alerts</a:t>
            </a:r>
            <a:endParaRPr lang="en-US" sz="2200" dirty="0"/>
          </a:p>
        </p:txBody>
      </p:sp>
      <p:sp>
        <p:nvSpPr>
          <p:cNvPr id="10" name="Text 8"/>
          <p:cNvSpPr/>
          <p:nvPr/>
        </p:nvSpPr>
        <p:spPr>
          <a:xfrm>
            <a:off x="5216962" y="350103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Continuous biometric tracking with AI-powered health predictions and life-support system optimization</a:t>
            </a:r>
            <a:endParaRPr lang="en-US" sz="1750" dirty="0"/>
          </a:p>
        </p:txBody>
      </p:sp>
      <p:sp>
        <p:nvSpPr>
          <p:cNvPr id="11" name="Text 9"/>
          <p:cNvSpPr/>
          <p:nvPr/>
        </p:nvSpPr>
        <p:spPr>
          <a:xfrm>
            <a:off x="9640133" y="212693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03</a:t>
            </a:r>
            <a:endParaRPr lang="en-US" sz="1750" dirty="0"/>
          </a:p>
        </p:txBody>
      </p:sp>
      <p:sp>
        <p:nvSpPr>
          <p:cNvPr id="12" name="Shape 10"/>
          <p:cNvSpPr/>
          <p:nvPr/>
        </p:nvSpPr>
        <p:spPr>
          <a:xfrm>
            <a:off x="9640133" y="2481977"/>
            <a:ext cx="4196358" cy="30480"/>
          </a:xfrm>
          <a:prstGeom prst="rect">
            <a:avLst/>
          </a:prstGeom>
          <a:solidFill>
            <a:srgbClr val="B88E23"/>
          </a:solidFill>
          <a:ln/>
        </p:spPr>
      </p:sp>
      <p:sp>
        <p:nvSpPr>
          <p:cNvPr id="13" name="Text 11"/>
          <p:cNvSpPr/>
          <p:nvPr/>
        </p:nvSpPr>
        <p:spPr>
          <a:xfrm>
            <a:off x="9640133" y="2656284"/>
            <a:ext cx="4196358"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Real-Time Communication Aid</a:t>
            </a:r>
            <a:endParaRPr lang="en-US" sz="2200" dirty="0"/>
          </a:p>
        </p:txBody>
      </p:sp>
      <p:sp>
        <p:nvSpPr>
          <p:cNvPr id="14" name="Text 12"/>
          <p:cNvSpPr/>
          <p:nvPr/>
        </p:nvSpPr>
        <p:spPr>
          <a:xfrm>
            <a:off x="9640133" y="350103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Advanced signal processing that maintains Earth connectivity even during communication blackouts</a:t>
            </a:r>
            <a:endParaRPr lang="en-US" sz="1750" dirty="0"/>
          </a:p>
        </p:txBody>
      </p:sp>
      <p:sp>
        <p:nvSpPr>
          <p:cNvPr id="15" name="Text 13"/>
          <p:cNvSpPr/>
          <p:nvPr/>
        </p:nvSpPr>
        <p:spPr>
          <a:xfrm>
            <a:off x="793790" y="534947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04</a:t>
            </a:r>
            <a:endParaRPr lang="en-US" sz="1750" dirty="0"/>
          </a:p>
        </p:txBody>
      </p:sp>
      <p:sp>
        <p:nvSpPr>
          <p:cNvPr id="16" name="Shape 14"/>
          <p:cNvSpPr/>
          <p:nvPr/>
        </p:nvSpPr>
        <p:spPr>
          <a:xfrm>
            <a:off x="793790" y="5704523"/>
            <a:ext cx="6407944" cy="30480"/>
          </a:xfrm>
          <a:prstGeom prst="rect">
            <a:avLst/>
          </a:prstGeom>
          <a:solidFill>
            <a:srgbClr val="B88E23"/>
          </a:solidFill>
          <a:ln/>
        </p:spPr>
      </p:sp>
      <p:sp>
        <p:nvSpPr>
          <p:cNvPr id="17" name="Text 15"/>
          <p:cNvSpPr/>
          <p:nvPr/>
        </p:nvSpPr>
        <p:spPr>
          <a:xfrm>
            <a:off x="793790" y="5878830"/>
            <a:ext cx="599729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Mission Analytics &amp; Navigation Guidance</a:t>
            </a:r>
            <a:endParaRPr lang="en-US" sz="2200" dirty="0"/>
          </a:p>
        </p:txBody>
      </p:sp>
      <p:sp>
        <p:nvSpPr>
          <p:cNvPr id="18" name="Text 16"/>
          <p:cNvSpPr/>
          <p:nvPr/>
        </p:nvSpPr>
        <p:spPr>
          <a:xfrm>
            <a:off x="793790" y="6369248"/>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Precision trajectory calculations, resource management, and adaptive mission planning</a:t>
            </a:r>
            <a:endParaRPr lang="en-US" sz="1750" dirty="0"/>
          </a:p>
        </p:txBody>
      </p:sp>
      <p:sp>
        <p:nvSpPr>
          <p:cNvPr id="19" name="Text 17"/>
          <p:cNvSpPr/>
          <p:nvPr/>
        </p:nvSpPr>
        <p:spPr>
          <a:xfrm>
            <a:off x="7428548" y="534947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05</a:t>
            </a:r>
            <a:endParaRPr lang="en-US" sz="1750" dirty="0"/>
          </a:p>
        </p:txBody>
      </p:sp>
      <p:sp>
        <p:nvSpPr>
          <p:cNvPr id="20" name="Shape 18"/>
          <p:cNvSpPr/>
          <p:nvPr/>
        </p:nvSpPr>
        <p:spPr>
          <a:xfrm>
            <a:off x="7428548" y="5704523"/>
            <a:ext cx="6407944" cy="30480"/>
          </a:xfrm>
          <a:prstGeom prst="rect">
            <a:avLst/>
          </a:prstGeom>
          <a:solidFill>
            <a:srgbClr val="B88E23"/>
          </a:solidFill>
          <a:ln/>
        </p:spPr>
      </p:sp>
      <p:sp>
        <p:nvSpPr>
          <p:cNvPr id="21" name="Text 19"/>
          <p:cNvSpPr/>
          <p:nvPr/>
        </p:nvSpPr>
        <p:spPr>
          <a:xfrm>
            <a:off x="7428548" y="5878830"/>
            <a:ext cx="5073729"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Predictive AI for Risk Management</a:t>
            </a:r>
            <a:endParaRPr lang="en-US" sz="2200" dirty="0"/>
          </a:p>
        </p:txBody>
      </p:sp>
      <p:sp>
        <p:nvSpPr>
          <p:cNvPr id="22" name="Text 20"/>
          <p:cNvSpPr/>
          <p:nvPr/>
        </p:nvSpPr>
        <p:spPr>
          <a:xfrm>
            <a:off x="7428548" y="6369248"/>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Machine learning algorithms that anticipate dangers before they materialize, ensuring proactive safety</a:t>
            </a:r>
            <a:endParaRPr lang="en-US" sz="1750" dirty="0"/>
          </a:p>
        </p:txBody>
      </p:sp>
      <p:pic>
        <p:nvPicPr>
          <p:cNvPr id="23" name="Picture 22"/>
          <p:cNvPicPr>
            <a:picLocks noChangeAspect="1"/>
          </p:cNvPicPr>
          <p:nvPr/>
        </p:nvPicPr>
        <p:blipFill>
          <a:blip r:embed="rId3"/>
          <a:stretch>
            <a:fillRect/>
          </a:stretch>
        </p:blipFill>
        <p:spPr>
          <a:xfrm>
            <a:off x="12893504" y="7629441"/>
            <a:ext cx="1736896" cy="6001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893504" y="7629441"/>
            <a:ext cx="1736896" cy="600159"/>
          </a:xfrm>
          <a:prstGeom prst="rect">
            <a:avLst/>
          </a:prstGeom>
        </p:spPr>
      </p:pic>
      <p:sp>
        <p:nvSpPr>
          <p:cNvPr id="2" name="Text 0"/>
          <p:cNvSpPr/>
          <p:nvPr/>
        </p:nvSpPr>
        <p:spPr>
          <a:xfrm>
            <a:off x="721638" y="566976"/>
            <a:ext cx="8201382" cy="644366"/>
          </a:xfrm>
          <a:prstGeom prst="rect">
            <a:avLst/>
          </a:prstGeom>
          <a:noFill/>
          <a:ln/>
        </p:spPr>
        <p:txBody>
          <a:bodyPr wrap="none" lIns="0" tIns="0" rIns="0" bIns="0" rtlCol="0" anchor="t"/>
          <a:lstStyle/>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Emergency Response in Action</a:t>
            </a:r>
            <a:endParaRPr lang="en-US" sz="4050" dirty="0"/>
          </a:p>
        </p:txBody>
      </p:sp>
      <p:sp>
        <p:nvSpPr>
          <p:cNvPr id="3" name="Text 1"/>
          <p:cNvSpPr/>
          <p:nvPr/>
        </p:nvSpPr>
        <p:spPr>
          <a:xfrm>
            <a:off x="721638" y="1726644"/>
            <a:ext cx="4446151" cy="386596"/>
          </a:xfrm>
          <a:prstGeom prst="rect">
            <a:avLst/>
          </a:prstGeom>
          <a:noFill/>
          <a:ln/>
        </p:spPr>
        <p:txBody>
          <a:bodyPr wrap="none" lIns="0" tIns="0" rIns="0" bIns="0" rtlCol="0" anchor="t"/>
          <a:lstStyle/>
          <a:p>
            <a:pPr marL="0" indent="0" algn="l">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When Every Second Counts</a:t>
            </a:r>
            <a:endParaRPr lang="en-US" sz="2400" dirty="0"/>
          </a:p>
        </p:txBody>
      </p:sp>
      <p:sp>
        <p:nvSpPr>
          <p:cNvPr id="4" name="Text 2"/>
          <p:cNvSpPr/>
          <p:nvPr/>
        </p:nvSpPr>
        <p:spPr>
          <a:xfrm>
            <a:off x="721638" y="2319338"/>
            <a:ext cx="6342102" cy="989767"/>
          </a:xfrm>
          <a:prstGeom prst="rect">
            <a:avLst/>
          </a:prstGeom>
          <a:noFill/>
          <a:ln/>
        </p:spPr>
        <p:txBody>
          <a:bodyPr wrap="square" lIns="0" tIns="0" rIns="0" bIns="0" rtlCol="0" anchor="t"/>
          <a:lstStyle/>
          <a:p>
            <a:pPr marL="0" indent="0" algn="l">
              <a:lnSpc>
                <a:spcPts val="2550"/>
              </a:lnSpc>
              <a:buNone/>
            </a:pPr>
            <a:r>
              <a:rPr lang="en-US" sz="2000" dirty="0">
                <a:solidFill>
                  <a:srgbClr val="454240"/>
                </a:solidFill>
                <a:latin typeface="DM Sans" pitchFamily="34" charset="0"/>
                <a:ea typeface="DM Sans" pitchFamily="34" charset="-122"/>
                <a:cs typeface="DM Sans" pitchFamily="34" charset="-120"/>
              </a:rPr>
              <a:t>In the unforgiving environment of space, CosmoGuide AI acts as your first responder. The system detects anomalies in milliseconds, from oxygen leaks to equipment malfunctions.</a:t>
            </a:r>
            <a:endParaRPr lang="en-US" sz="2000" dirty="0"/>
          </a:p>
        </p:txBody>
      </p:sp>
      <p:sp>
        <p:nvSpPr>
          <p:cNvPr id="5" name="Text 3"/>
          <p:cNvSpPr/>
          <p:nvPr/>
        </p:nvSpPr>
        <p:spPr>
          <a:xfrm>
            <a:off x="721638" y="3820338"/>
            <a:ext cx="6342102" cy="1649611"/>
          </a:xfrm>
          <a:prstGeom prst="rect">
            <a:avLst/>
          </a:prstGeom>
          <a:noFill/>
          <a:ln/>
        </p:spPr>
        <p:txBody>
          <a:bodyPr wrap="square" lIns="0" tIns="0" rIns="0" bIns="0" rtlCol="0" anchor="t"/>
          <a:lstStyle/>
          <a:p>
            <a:pPr marL="0" indent="0" algn="l">
              <a:lnSpc>
                <a:spcPts val="2550"/>
              </a:lnSpc>
              <a:buNone/>
            </a:pPr>
            <a:r>
              <a:rPr lang="en-US" sz="2000" dirty="0">
                <a:solidFill>
                  <a:srgbClr val="454240"/>
                </a:solidFill>
                <a:latin typeface="DM Sans" pitchFamily="34" charset="0"/>
                <a:ea typeface="DM Sans" pitchFamily="34" charset="-122"/>
                <a:cs typeface="DM Sans" pitchFamily="34" charset="-120"/>
              </a:rPr>
              <a:t>Automated protocols activate immediately, while simultaneous alerts reach mission control with comprehensive diagnostic data. The AI doesn't just identify problems—it provides solutions, drawing from vast databases of space emergency procedures and real-time system analysis.</a:t>
            </a:r>
            <a:endParaRPr lang="en-US" sz="2000" dirty="0"/>
          </a:p>
        </p:txBody>
      </p:sp>
      <p:pic>
        <p:nvPicPr>
          <p:cNvPr id="6" name="Image 0" descr="preencoded.png"/>
          <p:cNvPicPr>
            <a:picLocks noChangeAspect="1"/>
          </p:cNvPicPr>
          <p:nvPr/>
        </p:nvPicPr>
        <p:blipFill>
          <a:blip r:embed="rId4"/>
          <a:stretch>
            <a:fillRect/>
          </a:stretch>
        </p:blipFill>
        <p:spPr>
          <a:xfrm>
            <a:off x="7574280" y="1752481"/>
            <a:ext cx="6342102" cy="63421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3667"/>
            <a:ext cx="9394865"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Revolutionary Technology Stack</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93790" y="1926074"/>
            <a:ext cx="680442" cy="680442"/>
          </a:xfrm>
          <a:prstGeom prst="rect">
            <a:avLst/>
          </a:prstGeom>
        </p:spPr>
      </p:pic>
      <p:sp>
        <p:nvSpPr>
          <p:cNvPr id="4" name="Text 1"/>
          <p:cNvSpPr/>
          <p:nvPr/>
        </p:nvSpPr>
        <p:spPr>
          <a:xfrm>
            <a:off x="793790" y="2890004"/>
            <a:ext cx="4915138"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Advanced AI &amp; Machine Learning</a:t>
            </a:r>
            <a:endParaRPr lang="en-US" sz="2200" dirty="0"/>
          </a:p>
        </p:txBody>
      </p:sp>
      <p:sp>
        <p:nvSpPr>
          <p:cNvPr id="5" name="Text 2"/>
          <p:cNvSpPr/>
          <p:nvPr/>
        </p:nvSpPr>
        <p:spPr>
          <a:xfrm>
            <a:off x="793790" y="3380423"/>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Neural networks trained on decades of space mission data, capable of learning and adapting to unprecedented situations in real-time.</a:t>
            </a:r>
            <a:endParaRPr lang="en-US" sz="175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456884" y="1926074"/>
            <a:ext cx="680442" cy="680442"/>
          </a:xfrm>
          <a:prstGeom prst="rect">
            <a:avLst/>
          </a:prstGeom>
        </p:spPr>
      </p:pic>
      <p:sp>
        <p:nvSpPr>
          <p:cNvPr id="7" name="Text 3"/>
          <p:cNvSpPr/>
          <p:nvPr/>
        </p:nvSpPr>
        <p:spPr>
          <a:xfrm>
            <a:off x="7456884" y="2890004"/>
            <a:ext cx="419671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Natural Language Processing</a:t>
            </a:r>
            <a:endParaRPr lang="en-US" sz="2200" dirty="0"/>
          </a:p>
        </p:txBody>
      </p:sp>
      <p:sp>
        <p:nvSpPr>
          <p:cNvPr id="8" name="Text 4"/>
          <p:cNvSpPr/>
          <p:nvPr/>
        </p:nvSpPr>
        <p:spPr>
          <a:xfrm>
            <a:off x="7456884" y="3380423"/>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Intuitive voice-command interface enabling hands-free operation during critical moments when manual control isn't possible.</a:t>
            </a:r>
            <a:endParaRPr lang="en-US" sz="175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793790" y="4922758"/>
            <a:ext cx="680442" cy="680442"/>
          </a:xfrm>
          <a:prstGeom prst="rect">
            <a:avLst/>
          </a:prstGeom>
        </p:spPr>
      </p:pic>
      <p:sp>
        <p:nvSpPr>
          <p:cNvPr id="10" name="Text 5"/>
          <p:cNvSpPr/>
          <p:nvPr/>
        </p:nvSpPr>
        <p:spPr>
          <a:xfrm>
            <a:off x="793790" y="5886688"/>
            <a:ext cx="372153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IoT Integration &amp; Sensors</a:t>
            </a:r>
            <a:endParaRPr lang="en-US" sz="2200" dirty="0"/>
          </a:p>
        </p:txBody>
      </p:sp>
      <p:sp>
        <p:nvSpPr>
          <p:cNvPr id="11" name="Text 6"/>
          <p:cNvSpPr/>
          <p:nvPr/>
        </p:nvSpPr>
        <p:spPr>
          <a:xfrm>
            <a:off x="793790" y="6377107"/>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Seamless connectivity with every spacecraft system—from life support to propulsion—creating a unified intelligence network.</a:t>
            </a:r>
            <a:endParaRPr lang="en-US" sz="175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456884" y="4922758"/>
            <a:ext cx="680442" cy="680442"/>
          </a:xfrm>
          <a:prstGeom prst="rect">
            <a:avLst/>
          </a:prstGeom>
        </p:spPr>
      </p:pic>
      <p:sp>
        <p:nvSpPr>
          <p:cNvPr id="13" name="Text 7"/>
          <p:cNvSpPr/>
          <p:nvPr/>
        </p:nvSpPr>
        <p:spPr>
          <a:xfrm>
            <a:off x="7456884" y="5886688"/>
            <a:ext cx="4442698"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Quantum-Speed Data Analysis</a:t>
            </a:r>
            <a:endParaRPr lang="en-US" sz="2200" dirty="0"/>
          </a:p>
        </p:txBody>
      </p:sp>
      <p:sp>
        <p:nvSpPr>
          <p:cNvPr id="14" name="Text 8"/>
          <p:cNvSpPr/>
          <p:nvPr/>
        </p:nvSpPr>
        <p:spPr>
          <a:xfrm>
            <a:off x="7456884" y="6377107"/>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Processing terabytes of telemetry data instantaneously to identify patterns, predict failures, and optimize mission performance.</a:t>
            </a:r>
            <a:endParaRPr lang="en-US" sz="1750" dirty="0"/>
          </a:p>
        </p:txBody>
      </p:sp>
      <p:pic>
        <p:nvPicPr>
          <p:cNvPr id="15" name="Picture 14"/>
          <p:cNvPicPr>
            <a:picLocks noChangeAspect="1"/>
          </p:cNvPicPr>
          <p:nvPr/>
        </p:nvPicPr>
        <p:blipFill>
          <a:blip r:embed="rId9"/>
          <a:stretch>
            <a:fillRect/>
          </a:stretch>
        </p:blipFill>
        <p:spPr>
          <a:xfrm>
            <a:off x="12893504" y="7629441"/>
            <a:ext cx="1736896" cy="600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7584"/>
          </a:xfrm>
          <a:prstGeom prst="rect">
            <a:avLst/>
          </a:prstGeom>
        </p:spPr>
      </p:pic>
      <p:sp>
        <p:nvSpPr>
          <p:cNvPr id="3" name="Text 0"/>
          <p:cNvSpPr/>
          <p:nvPr/>
        </p:nvSpPr>
        <p:spPr>
          <a:xfrm>
            <a:off x="721638" y="3144560"/>
            <a:ext cx="9728121" cy="644366"/>
          </a:xfrm>
          <a:prstGeom prst="rect">
            <a:avLst/>
          </a:prstGeom>
          <a:noFill/>
          <a:ln/>
        </p:spPr>
        <p:txBody>
          <a:bodyPr wrap="none" lIns="0" tIns="0" rIns="0" bIns="0" rtlCol="0" anchor="t"/>
          <a:lstStyle/>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Transforming Future Space Missions</a:t>
            </a:r>
            <a:endParaRPr lang="en-US" sz="4050" dirty="0"/>
          </a:p>
        </p:txBody>
      </p:sp>
      <p:pic>
        <p:nvPicPr>
          <p:cNvPr id="4" name="Image 1" descr="preencoded.png"/>
          <p:cNvPicPr>
            <a:picLocks noChangeAspect="1"/>
          </p:cNvPicPr>
          <p:nvPr/>
        </p:nvPicPr>
        <p:blipFill>
          <a:blip r:embed="rId4"/>
          <a:stretch>
            <a:fillRect/>
          </a:stretch>
        </p:blipFill>
        <p:spPr>
          <a:xfrm>
            <a:off x="721638" y="4098131"/>
            <a:ext cx="4395668" cy="824746"/>
          </a:xfrm>
          <a:prstGeom prst="rect">
            <a:avLst/>
          </a:prstGeom>
        </p:spPr>
      </p:pic>
      <p:sp>
        <p:nvSpPr>
          <p:cNvPr id="5" name="Text 1"/>
          <p:cNvSpPr/>
          <p:nvPr/>
        </p:nvSpPr>
        <p:spPr>
          <a:xfrm>
            <a:off x="927735" y="5128974"/>
            <a:ext cx="3522702"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Enhanced Safety Protocols</a:t>
            </a:r>
            <a:endParaRPr lang="en-US" sz="2000" dirty="0"/>
          </a:p>
        </p:txBody>
      </p:sp>
      <p:sp>
        <p:nvSpPr>
          <p:cNvPr id="6" name="Text 2"/>
          <p:cNvSpPr/>
          <p:nvPr/>
        </p:nvSpPr>
        <p:spPr>
          <a:xfrm>
            <a:off x="927735" y="5574863"/>
            <a:ext cx="3983474"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Reducing mission risk by 73% through predictive analytics and automated emergency response systems</a:t>
            </a:r>
            <a:endParaRPr lang="en-US" sz="1600" dirty="0"/>
          </a:p>
        </p:txBody>
      </p:sp>
      <p:pic>
        <p:nvPicPr>
          <p:cNvPr id="7" name="Image 2" descr="preencoded.png"/>
          <p:cNvPicPr>
            <a:picLocks noChangeAspect="1"/>
          </p:cNvPicPr>
          <p:nvPr/>
        </p:nvPicPr>
        <p:blipFill>
          <a:blip r:embed="rId5"/>
          <a:stretch>
            <a:fillRect/>
          </a:stretch>
        </p:blipFill>
        <p:spPr>
          <a:xfrm>
            <a:off x="5117306" y="4098131"/>
            <a:ext cx="4395668" cy="824746"/>
          </a:xfrm>
          <a:prstGeom prst="rect">
            <a:avLst/>
          </a:prstGeom>
        </p:spPr>
      </p:pic>
      <p:sp>
        <p:nvSpPr>
          <p:cNvPr id="8" name="Text 3"/>
          <p:cNvSpPr/>
          <p:nvPr/>
        </p:nvSpPr>
        <p:spPr>
          <a:xfrm>
            <a:off x="5323403" y="5128974"/>
            <a:ext cx="3066098"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Operational Excellence</a:t>
            </a:r>
            <a:endParaRPr lang="en-US" sz="2000" dirty="0"/>
          </a:p>
        </p:txBody>
      </p:sp>
      <p:sp>
        <p:nvSpPr>
          <p:cNvPr id="9" name="Text 4"/>
          <p:cNvSpPr/>
          <p:nvPr/>
        </p:nvSpPr>
        <p:spPr>
          <a:xfrm>
            <a:off x="5323403" y="5574863"/>
            <a:ext cx="3983474"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Streamlining crew workload with intelligent automation, allowing focus on exploration and discovery</a:t>
            </a:r>
            <a:endParaRPr lang="en-US" sz="1600" dirty="0"/>
          </a:p>
        </p:txBody>
      </p:sp>
      <p:pic>
        <p:nvPicPr>
          <p:cNvPr id="10" name="Image 3" descr="preencoded.png"/>
          <p:cNvPicPr>
            <a:picLocks noChangeAspect="1"/>
          </p:cNvPicPr>
          <p:nvPr/>
        </p:nvPicPr>
        <p:blipFill>
          <a:blip r:embed="rId6"/>
          <a:stretch>
            <a:fillRect/>
          </a:stretch>
        </p:blipFill>
        <p:spPr>
          <a:xfrm>
            <a:off x="9512975" y="4098131"/>
            <a:ext cx="4395668" cy="824746"/>
          </a:xfrm>
          <a:prstGeom prst="rect">
            <a:avLst/>
          </a:prstGeom>
        </p:spPr>
      </p:pic>
      <p:sp>
        <p:nvSpPr>
          <p:cNvPr id="11" name="Text 5"/>
          <p:cNvSpPr/>
          <p:nvPr/>
        </p:nvSpPr>
        <p:spPr>
          <a:xfrm>
            <a:off x="9719072" y="5128974"/>
            <a:ext cx="2771894"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Mission Success Rate</a:t>
            </a:r>
            <a:endParaRPr lang="en-US" sz="2000" dirty="0"/>
          </a:p>
        </p:txBody>
      </p:sp>
      <p:sp>
        <p:nvSpPr>
          <p:cNvPr id="12" name="Text 6"/>
          <p:cNvSpPr/>
          <p:nvPr/>
        </p:nvSpPr>
        <p:spPr>
          <a:xfrm>
            <a:off x="9719072" y="5574863"/>
            <a:ext cx="3983474"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Maximizing achievement of scientific objectives through optimized resource management and adaptive planning</a:t>
            </a:r>
            <a:endParaRPr lang="en-US" sz="1600" dirty="0"/>
          </a:p>
        </p:txBody>
      </p:sp>
      <p:sp>
        <p:nvSpPr>
          <p:cNvPr id="13" name="Text 7"/>
          <p:cNvSpPr/>
          <p:nvPr/>
        </p:nvSpPr>
        <p:spPr>
          <a:xfrm>
            <a:off x="721638" y="7002661"/>
            <a:ext cx="13187124" cy="65984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CosmoGuide AI doesn't just support missions—it revolutionizes what's possible. By removing the cognitive burden of constant system monitoring, astronauts can dedicate their expertise to scientific discovery and exploration.</a:t>
            </a:r>
            <a:endParaRPr lang="en-US" sz="1600" dirty="0"/>
          </a:p>
        </p:txBody>
      </p:sp>
      <p:pic>
        <p:nvPicPr>
          <p:cNvPr id="14" name="Picture 13"/>
          <p:cNvPicPr>
            <a:picLocks noChangeAspect="1"/>
          </p:cNvPicPr>
          <p:nvPr/>
        </p:nvPicPr>
        <p:blipFill>
          <a:blip r:embed="rId7"/>
          <a:stretch>
            <a:fillRect/>
          </a:stretch>
        </p:blipFill>
        <p:spPr>
          <a:xfrm>
            <a:off x="12893504" y="7629441"/>
            <a:ext cx="1736896" cy="6001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3984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Impact Across the Space Exploration Ecosystem</a:t>
            </a:r>
            <a:endParaRPr lang="en-US" sz="4450" dirty="0"/>
          </a:p>
        </p:txBody>
      </p:sp>
      <p:sp>
        <p:nvSpPr>
          <p:cNvPr id="3" name="Text 1"/>
          <p:cNvSpPr/>
          <p:nvPr/>
        </p:nvSpPr>
        <p:spPr>
          <a:xfrm>
            <a:off x="793790" y="3624382"/>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85%</a:t>
            </a:r>
            <a:endParaRPr lang="en-US" sz="5850" dirty="0"/>
          </a:p>
        </p:txBody>
      </p:sp>
      <p:sp>
        <p:nvSpPr>
          <p:cNvPr id="4" name="Text 2"/>
          <p:cNvSpPr/>
          <p:nvPr/>
        </p:nvSpPr>
        <p:spPr>
          <a:xfrm>
            <a:off x="900113" y="465617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Faster Response</a:t>
            </a:r>
            <a:endParaRPr lang="en-US" sz="2200" dirty="0"/>
          </a:p>
        </p:txBody>
      </p:sp>
      <p:sp>
        <p:nvSpPr>
          <p:cNvPr id="5" name="Text 3"/>
          <p:cNvSpPr/>
          <p:nvPr/>
        </p:nvSpPr>
        <p:spPr>
          <a:xfrm>
            <a:off x="793790" y="5146596"/>
            <a:ext cx="3048000"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Emergency detection and response time compared to manual monitoring systems</a:t>
            </a:r>
            <a:endParaRPr lang="en-US" sz="1750" dirty="0"/>
          </a:p>
        </p:txBody>
      </p:sp>
      <p:sp>
        <p:nvSpPr>
          <p:cNvPr id="6" name="Text 4"/>
          <p:cNvSpPr/>
          <p:nvPr/>
        </p:nvSpPr>
        <p:spPr>
          <a:xfrm>
            <a:off x="4125278" y="3624382"/>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24/7</a:t>
            </a:r>
            <a:endParaRPr lang="en-US" sz="5850" dirty="0"/>
          </a:p>
        </p:txBody>
      </p:sp>
      <p:sp>
        <p:nvSpPr>
          <p:cNvPr id="7" name="Text 5"/>
          <p:cNvSpPr/>
          <p:nvPr/>
        </p:nvSpPr>
        <p:spPr>
          <a:xfrm>
            <a:off x="4125278" y="4656177"/>
            <a:ext cx="3048119" cy="708660"/>
          </a:xfrm>
          <a:prstGeom prst="rect">
            <a:avLst/>
          </a:prstGeom>
          <a:noFill/>
          <a:ln/>
        </p:spPr>
        <p:txBody>
          <a:bodyPr wrap="squar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Continuous Guardian</a:t>
            </a:r>
            <a:endParaRPr lang="en-US" sz="2200" dirty="0"/>
          </a:p>
        </p:txBody>
      </p:sp>
      <p:sp>
        <p:nvSpPr>
          <p:cNvPr id="8" name="Text 6"/>
          <p:cNvSpPr/>
          <p:nvPr/>
        </p:nvSpPr>
        <p:spPr>
          <a:xfrm>
            <a:off x="4125278" y="5500926"/>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Unwavering vigilance monitoring all spacecraft systems simultaneously</a:t>
            </a:r>
            <a:endParaRPr lang="en-US" sz="1750" dirty="0"/>
          </a:p>
        </p:txBody>
      </p:sp>
      <p:sp>
        <p:nvSpPr>
          <p:cNvPr id="9" name="Text 7"/>
          <p:cNvSpPr/>
          <p:nvPr/>
        </p:nvSpPr>
        <p:spPr>
          <a:xfrm>
            <a:off x="7456884" y="3624382"/>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100+</a:t>
            </a:r>
            <a:endParaRPr lang="en-US" sz="5850" dirty="0"/>
          </a:p>
        </p:txBody>
      </p:sp>
      <p:sp>
        <p:nvSpPr>
          <p:cNvPr id="10" name="Text 8"/>
          <p:cNvSpPr/>
          <p:nvPr/>
        </p:nvSpPr>
        <p:spPr>
          <a:xfrm>
            <a:off x="7550110" y="4656177"/>
            <a:ext cx="2861548"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Mission Parameters</a:t>
            </a:r>
            <a:endParaRPr lang="en-US" sz="2200" dirty="0"/>
          </a:p>
        </p:txBody>
      </p:sp>
      <p:sp>
        <p:nvSpPr>
          <p:cNvPr id="11" name="Text 9"/>
          <p:cNvSpPr/>
          <p:nvPr/>
        </p:nvSpPr>
        <p:spPr>
          <a:xfrm>
            <a:off x="7456884" y="5146596"/>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Simultaneous tracking of critical indicators from life support to navigation</a:t>
            </a:r>
            <a:endParaRPr lang="en-US" sz="1750" dirty="0"/>
          </a:p>
        </p:txBody>
      </p:sp>
      <p:sp>
        <p:nvSpPr>
          <p:cNvPr id="12" name="Text 10"/>
          <p:cNvSpPr/>
          <p:nvPr/>
        </p:nvSpPr>
        <p:spPr>
          <a:xfrm>
            <a:off x="10788491" y="3624382"/>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40%</a:t>
            </a:r>
            <a:endParaRPr lang="en-US" sz="5850" dirty="0"/>
          </a:p>
        </p:txBody>
      </p:sp>
      <p:sp>
        <p:nvSpPr>
          <p:cNvPr id="13" name="Text 11"/>
          <p:cNvSpPr/>
          <p:nvPr/>
        </p:nvSpPr>
        <p:spPr>
          <a:xfrm>
            <a:off x="10865763" y="4656177"/>
            <a:ext cx="2893576"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Resource Efficiency</a:t>
            </a:r>
            <a:endParaRPr lang="en-US" sz="2200" dirty="0"/>
          </a:p>
        </p:txBody>
      </p:sp>
      <p:sp>
        <p:nvSpPr>
          <p:cNvPr id="14" name="Text 12"/>
          <p:cNvSpPr/>
          <p:nvPr/>
        </p:nvSpPr>
        <p:spPr>
          <a:xfrm>
            <a:off x="10788491" y="5146596"/>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Improvement in fuel, oxygen, and supply management through AI optimization</a:t>
            </a:r>
            <a:endParaRPr lang="en-US" sz="1750" dirty="0"/>
          </a:p>
        </p:txBody>
      </p:sp>
      <p:pic>
        <p:nvPicPr>
          <p:cNvPr id="15" name="Picture 14"/>
          <p:cNvPicPr>
            <a:picLocks noChangeAspect="1"/>
          </p:cNvPicPr>
          <p:nvPr/>
        </p:nvPicPr>
        <p:blipFill>
          <a:blip r:embed="rId3"/>
          <a:stretch>
            <a:fillRect/>
          </a:stretch>
        </p:blipFill>
        <p:spPr>
          <a:xfrm>
            <a:off x="12893504" y="7629441"/>
            <a:ext cx="1736896" cy="6001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098" y="612934"/>
            <a:ext cx="10492859" cy="696516"/>
          </a:xfrm>
          <a:prstGeom prst="rect">
            <a:avLst/>
          </a:prstGeom>
          <a:noFill/>
          <a:ln/>
        </p:spPr>
        <p:txBody>
          <a:bodyPr wrap="none" lIns="0" tIns="0" rIns="0" bIns="0" rtlCol="0" anchor="t"/>
          <a:lstStyle/>
          <a:p>
            <a:pPr marL="0" indent="0" algn="l">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Uniting Nations Through Innovation</a:t>
            </a:r>
            <a:endParaRPr lang="en-US" sz="4350" dirty="0"/>
          </a:p>
        </p:txBody>
      </p:sp>
      <p:sp>
        <p:nvSpPr>
          <p:cNvPr id="3" name="Text 1"/>
          <p:cNvSpPr/>
          <p:nvPr/>
        </p:nvSpPr>
        <p:spPr>
          <a:xfrm>
            <a:off x="780098" y="1866662"/>
            <a:ext cx="6943844" cy="835819"/>
          </a:xfrm>
          <a:prstGeom prst="rect">
            <a:avLst/>
          </a:prstGeom>
          <a:noFill/>
          <a:ln/>
        </p:spPr>
        <p:txBody>
          <a:bodyPr wrap="square" lIns="0" tIns="0" rIns="0" bIns="0" rtlCol="0" anchor="t"/>
          <a:lstStyle/>
          <a:p>
            <a:pPr marL="0" indent="0" algn="l">
              <a:lnSpc>
                <a:spcPts val="3250"/>
              </a:lnSpc>
              <a:buNone/>
            </a:pPr>
            <a:r>
              <a:rPr lang="en-US" sz="2600" dirty="0">
                <a:solidFill>
                  <a:srgbClr val="5C4E3D"/>
                </a:solidFill>
                <a:latin typeface="Libre Baskerville" pitchFamily="34" charset="0"/>
                <a:ea typeface="Libre Baskerville" pitchFamily="34" charset="-122"/>
                <a:cs typeface="Libre Baskerville" pitchFamily="34" charset="-120"/>
              </a:rPr>
              <a:t>Global Collaboration for Cosmic Exploration</a:t>
            </a:r>
            <a:endParaRPr lang="en-US" sz="2600" dirty="0"/>
          </a:p>
        </p:txBody>
      </p:sp>
      <p:sp>
        <p:nvSpPr>
          <p:cNvPr id="4" name="Text 2"/>
          <p:cNvSpPr/>
          <p:nvPr/>
        </p:nvSpPr>
        <p:spPr>
          <a:xfrm>
            <a:off x="780098" y="2925366"/>
            <a:ext cx="6943844" cy="1069777"/>
          </a:xfrm>
          <a:prstGeom prst="rect">
            <a:avLst/>
          </a:prstGeom>
          <a:noFill/>
          <a:ln/>
        </p:spPr>
        <p:txBody>
          <a:bodyPr wrap="square" lIns="0" tIns="0" rIns="0" bIns="0" rtlCol="0" anchor="t"/>
          <a:lstStyle/>
          <a:p>
            <a:pPr marL="0" indent="0" algn="l">
              <a:lnSpc>
                <a:spcPts val="2800"/>
              </a:lnSpc>
              <a:buNone/>
            </a:pPr>
            <a:r>
              <a:rPr lang="en-US" sz="1750" dirty="0">
                <a:solidFill>
                  <a:srgbClr val="454240"/>
                </a:solidFill>
                <a:latin typeface="DM Sans" pitchFamily="34" charset="0"/>
                <a:ea typeface="DM Sans" pitchFamily="34" charset="-122"/>
                <a:cs typeface="DM Sans" pitchFamily="34" charset="-120"/>
              </a:rPr>
              <a:t>CosmoGuide AI transcends borders, serving as a universal platform for international space agencies, private aerospace companies, and research institutions worldwide.</a:t>
            </a:r>
            <a:endParaRPr lang="en-US" sz="1750" dirty="0"/>
          </a:p>
        </p:txBody>
      </p:sp>
      <p:sp>
        <p:nvSpPr>
          <p:cNvPr id="5" name="Text 3"/>
          <p:cNvSpPr/>
          <p:nvPr/>
        </p:nvSpPr>
        <p:spPr>
          <a:xfrm>
            <a:off x="780098" y="4195643"/>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454240"/>
                </a:solidFill>
                <a:latin typeface="DM Sans" pitchFamily="34" charset="0"/>
                <a:ea typeface="DM Sans" pitchFamily="34" charset="-122"/>
                <a:cs typeface="DM Sans" pitchFamily="34" charset="-120"/>
              </a:rPr>
              <a:t>By establishing common safety protocols and shared intelligence systems, we're fostering unprecedented cooperation in humanity's journey to the stars. Every mission strengthens our collective knowledge, every challenge overcome benefits all explorers.</a:t>
            </a:r>
            <a:endParaRPr lang="en-US" sz="1750" dirty="0"/>
          </a:p>
        </p:txBody>
      </p:sp>
      <p:sp>
        <p:nvSpPr>
          <p:cNvPr id="6" name="Text 4"/>
          <p:cNvSpPr/>
          <p:nvPr/>
        </p:nvSpPr>
        <p:spPr>
          <a:xfrm>
            <a:off x="780098" y="5822513"/>
            <a:ext cx="6943844" cy="1069777"/>
          </a:xfrm>
          <a:prstGeom prst="rect">
            <a:avLst/>
          </a:prstGeom>
          <a:noFill/>
          <a:ln/>
        </p:spPr>
        <p:txBody>
          <a:bodyPr wrap="square" lIns="0" tIns="0" rIns="0" bIns="0" rtlCol="0" anchor="t"/>
          <a:lstStyle/>
          <a:p>
            <a:pPr marL="0" indent="0" algn="l">
              <a:lnSpc>
                <a:spcPts val="2800"/>
              </a:lnSpc>
              <a:buNone/>
            </a:pPr>
            <a:r>
              <a:rPr lang="en-US" sz="1750" dirty="0">
                <a:solidFill>
                  <a:srgbClr val="454240"/>
                </a:solidFill>
                <a:latin typeface="DM Sans" pitchFamily="34" charset="0"/>
                <a:ea typeface="DM Sans" pitchFamily="34" charset="-122"/>
                <a:cs typeface="DM Sans" pitchFamily="34" charset="-120"/>
              </a:rPr>
              <a:t>This is more than technology—it's a testament to what humanity can achieve when we work together toward a common vision of exploration, discovery, and survival beyond Earth.</a:t>
            </a:r>
            <a:endParaRPr lang="en-US" sz="1750" dirty="0"/>
          </a:p>
        </p:txBody>
      </p:sp>
      <p:pic>
        <p:nvPicPr>
          <p:cNvPr id="7" name="Image 0" descr="preencoded.png"/>
          <p:cNvPicPr>
            <a:picLocks noChangeAspect="1"/>
          </p:cNvPicPr>
          <p:nvPr/>
        </p:nvPicPr>
        <p:blipFill>
          <a:blip r:embed="rId3"/>
          <a:stretch>
            <a:fillRect/>
          </a:stretch>
        </p:blipFill>
        <p:spPr>
          <a:xfrm>
            <a:off x="8275439" y="1894523"/>
            <a:ext cx="5582364" cy="5582364"/>
          </a:xfrm>
          <a:prstGeom prst="rect">
            <a:avLst/>
          </a:prstGeom>
        </p:spPr>
      </p:pic>
      <p:pic>
        <p:nvPicPr>
          <p:cNvPr id="8" name="Picture 7"/>
          <p:cNvPicPr>
            <a:picLocks noChangeAspect="1"/>
          </p:cNvPicPr>
          <p:nvPr/>
        </p:nvPicPr>
        <p:blipFill>
          <a:blip r:embed="rId4"/>
          <a:stretch>
            <a:fillRect/>
          </a:stretch>
        </p:blipFill>
        <p:spPr>
          <a:xfrm>
            <a:off x="12893504" y="7629441"/>
            <a:ext cx="1736896" cy="6001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746</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Libre Baskerville Light</vt:lpstr>
      <vt:lpstr>Arial</vt:lpstr>
      <vt:lpstr>DM Sans</vt:lpstr>
      <vt:lpstr>Calibri</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2</cp:revision>
  <dcterms:created xsi:type="dcterms:W3CDTF">2025-11-07T05:01:25Z</dcterms:created>
  <dcterms:modified xsi:type="dcterms:W3CDTF">2025-11-07T05:06:51Z</dcterms:modified>
</cp:coreProperties>
</file>